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966190-62A8-4F04-A48D-017FA9DF4FFD}" type="datetimeFigureOut">
              <a:rPr lang="en-US" smtClean="0"/>
              <a:pPr/>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AAEDB-AF08-4978-B458-E0A197F0F76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An examination of the interactions</a:t>
            </a:r>
            <a:r>
              <a:rPr lang="en-US" baseline="0" dirty="0" smtClean="0"/>
              <a:t> between Hg and DOM in </a:t>
            </a:r>
            <a:r>
              <a:rPr lang="en-US" dirty="0" smtClean="0"/>
              <a:t>anoxic environments. This work was published in </a:t>
            </a:r>
            <a:r>
              <a:rPr lang="en-US" b="1" dirty="0" smtClean="0"/>
              <a:t>Proceedings</a:t>
            </a:r>
            <a:r>
              <a:rPr lang="en-US" b="1" baseline="0" dirty="0" smtClean="0"/>
              <a:t> of the National Academy of Sciences</a:t>
            </a:r>
            <a:r>
              <a:rPr lang="en-US" b="1" dirty="0" smtClean="0"/>
              <a:t> </a:t>
            </a:r>
            <a:r>
              <a:rPr lang="en-US" b="0" dirty="0" smtClean="0"/>
              <a:t>in</a:t>
            </a:r>
            <a:r>
              <a:rPr lang="en-US" b="0" baseline="0" dirty="0" smtClean="0"/>
              <a:t> January 2011.</a:t>
            </a:r>
          </a:p>
          <a:p>
            <a:pPr eaLnBrk="1" hangingPunct="1">
              <a:spcBef>
                <a:spcPct val="0"/>
              </a:spcBef>
            </a:pPr>
            <a:r>
              <a:rPr lang="en-US" b="0" baseline="0" smtClean="0"/>
              <a:t>Note for the first point under new science: the balance of these two reactions result in the observation that at low DOM, Hg(0) increases with DOM, but beyond the DOM concentration at which Hg(0) reaches peak production, Hg(0) decreases with DOM.</a:t>
            </a:r>
            <a:endParaRPr 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A5FD59-0030-E74C-BE22-786709A692F0}" type="slidenum">
              <a:rPr lang="en-US" smtClean="0">
                <a:ea typeface="ＭＳ Ｐゴシック" charset="-128"/>
                <a:cs typeface="ＭＳ Ｐゴシック" charset="-128"/>
              </a:rPr>
              <a:pPr fontAlgn="base">
                <a:spcBef>
                  <a:spcPct val="0"/>
                </a:spcBef>
                <a:spcAft>
                  <a:spcPct val="0"/>
                </a:spcAft>
                <a:defRPr/>
              </a:pPr>
              <a:t>1</a:t>
            </a:fld>
            <a:endParaRPr lang="en-US" smtClean="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75D4A1-16D8-4367-BF61-A4B2049A1D6B}"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5D4A1-16D8-4367-BF61-A4B2049A1D6B}"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5D4A1-16D8-4367-BF61-A4B2049A1D6B}"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456A2F4-86D6-44C5-AF3A-336E7795B2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5D4A1-16D8-4367-BF61-A4B2049A1D6B}"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5D4A1-16D8-4367-BF61-A4B2049A1D6B}"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75D4A1-16D8-4367-BF61-A4B2049A1D6B}"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75D4A1-16D8-4367-BF61-A4B2049A1D6B}" type="datetimeFigureOut">
              <a:rPr lang="en-US" smtClean="0"/>
              <a:pPr/>
              <a:t>1/13/2011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75D4A1-16D8-4367-BF61-A4B2049A1D6B}" type="datetimeFigureOut">
              <a:rPr lang="en-US" smtClean="0"/>
              <a:pPr/>
              <a:t>1/13/2011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5D4A1-16D8-4367-BF61-A4B2049A1D6B}" type="datetimeFigureOut">
              <a:rPr lang="en-US" smtClean="0"/>
              <a:pPr/>
              <a:t>1/13/2011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5D4A1-16D8-4367-BF61-A4B2049A1D6B}"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5D4A1-16D8-4367-BF61-A4B2049A1D6B}"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F9E62-4726-4ACB-9BFF-E7DDEFE073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5D4A1-16D8-4367-BF61-A4B2049A1D6B}" type="datetimeFigureOut">
              <a:rPr lang="en-US" smtClean="0"/>
              <a:pPr/>
              <a:t>1/13/2011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F9E62-4726-4ACB-9BFF-E7DDEFE073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4191000" y="3276600"/>
            <a:ext cx="5105400" cy="1600200"/>
          </a:xfrm>
          <a:prstGeom prst="rect">
            <a:avLst/>
          </a:prstGeom>
          <a:noFill/>
          <a:ln w="9525">
            <a:noFill/>
            <a:miter lim="800000"/>
            <a:headEnd/>
            <a:tailEnd/>
          </a:ln>
          <a:effectLst/>
        </p:spPr>
        <p:txBody>
          <a:bodyPr/>
          <a:lstStyle/>
          <a:p>
            <a:pPr marL="341313" indent="-287338" algn="ctr" fontAlgn="auto">
              <a:spcBef>
                <a:spcPct val="20000"/>
              </a:spcBef>
              <a:spcAft>
                <a:spcPts val="0"/>
              </a:spcAft>
              <a:tabLst>
                <a:tab pos="338138" algn="l"/>
              </a:tabLst>
              <a:defRPr/>
            </a:pPr>
            <a:endParaRPr lang="en-US" sz="2400" b="1" i="1" dirty="0">
              <a:solidFill>
                <a:schemeClr val="tx2"/>
              </a:solidFill>
              <a:effectLst>
                <a:outerShdw blurRad="38100" dist="38100" dir="2700000" algn="tl">
                  <a:srgbClr val="000000">
                    <a:alpha val="43137"/>
                  </a:srgbClr>
                </a:outerShdw>
              </a:effectLst>
              <a:latin typeface="Times New Roman" pitchFamily="18" charset="0"/>
              <a:ea typeface="+mn-ea"/>
              <a:cs typeface="Times New Roman" pitchFamily="18" charset="0"/>
            </a:endParaRPr>
          </a:p>
          <a:p>
            <a:pPr marL="341313" indent="-287338" fontAlgn="auto">
              <a:spcBef>
                <a:spcPct val="20000"/>
              </a:spcBef>
              <a:spcAft>
                <a:spcPts val="0"/>
              </a:spcAft>
              <a:buFontTx/>
              <a:buChar char="•"/>
              <a:tabLst>
                <a:tab pos="338138" algn="l"/>
              </a:tabLst>
              <a:defRPr/>
            </a:pPr>
            <a:endParaRPr lang="en-US" sz="2000" b="1" dirty="0">
              <a:latin typeface="Times New Roman" pitchFamily="18" charset="0"/>
              <a:ea typeface="+mn-ea"/>
              <a:cs typeface="Times New Roman" pitchFamily="18" charset="0"/>
            </a:endParaRPr>
          </a:p>
        </p:txBody>
      </p:sp>
      <p:sp>
        <p:nvSpPr>
          <p:cNvPr id="12292" name="Rectangle 4"/>
          <p:cNvSpPr>
            <a:spLocks noChangeArrowheads="1"/>
          </p:cNvSpPr>
          <p:nvPr/>
        </p:nvSpPr>
        <p:spPr bwMode="auto">
          <a:xfrm>
            <a:off x="0" y="990600"/>
            <a:ext cx="5638800" cy="4876800"/>
          </a:xfrm>
          <a:prstGeom prst="rect">
            <a:avLst/>
          </a:prstGeom>
          <a:noFill/>
          <a:ln w="9525">
            <a:noFill/>
            <a:miter lim="800000"/>
            <a:headEnd/>
            <a:tailEnd/>
          </a:ln>
          <a:effectLst/>
        </p:spPr>
        <p:txBody>
          <a:bodyPr>
            <a:prstTxWarp prst="textNoShape">
              <a:avLst/>
            </a:prstTxWarp>
          </a:bodyPr>
          <a:lstStyle/>
          <a:p>
            <a:pPr marL="231775" indent="-231775" algn="ctr">
              <a:lnSpc>
                <a:spcPct val="85000"/>
              </a:lnSpc>
              <a:spcBef>
                <a:spcPts val="0"/>
              </a:spcBef>
              <a:spcAft>
                <a:spcPts val="800"/>
              </a:spcAft>
              <a:defRPr/>
            </a:pPr>
            <a:r>
              <a:rPr lang="en-US" sz="2400" b="1" i="1" dirty="0" smtClean="0">
                <a:solidFill>
                  <a:schemeClr val="tx2"/>
                </a:solidFill>
                <a:effectLst>
                  <a:outerShdw blurRad="38100" dist="38100" dir="2700000" algn="tl">
                    <a:srgbClr val="DDDDDD"/>
                  </a:outerShdw>
                </a:effectLst>
                <a:latin typeface="Times New Roman" charset="0"/>
                <a:ea typeface="Times New Roman" charset="0"/>
                <a:cs typeface="Times New Roman" charset="0"/>
              </a:rPr>
              <a:t>Objective</a:t>
            </a:r>
          </a:p>
          <a:p>
            <a:pPr marL="231775" indent="-231775">
              <a:lnSpc>
                <a:spcPct val="85000"/>
              </a:lnSpc>
              <a:spcBef>
                <a:spcPts val="0"/>
              </a:spcBef>
              <a:spcAft>
                <a:spcPts val="800"/>
              </a:spcAft>
              <a:buFont typeface="Arial" charset="0"/>
              <a:buChar char="•"/>
              <a:defRPr/>
            </a:pPr>
            <a:r>
              <a:rPr lang="en-US" b="1" dirty="0" smtClean="0">
                <a:latin typeface="Times New Roman" charset="0"/>
                <a:ea typeface="Times New Roman" charset="0"/>
                <a:cs typeface="Times New Roman" charset="0"/>
              </a:rPr>
              <a:t>Understand how microbial reduction of Hg(II) species and dissolved natural organic matter (DOM) in anoxic environments are coupled. </a:t>
            </a:r>
          </a:p>
          <a:p>
            <a:pPr marL="231775" indent="-231775" algn="ctr">
              <a:lnSpc>
                <a:spcPct val="85000"/>
              </a:lnSpc>
              <a:spcBef>
                <a:spcPts val="0"/>
              </a:spcBef>
              <a:spcAft>
                <a:spcPts val="800"/>
              </a:spcAft>
              <a:defRPr/>
            </a:pPr>
            <a:r>
              <a:rPr lang="en-US" sz="2400" b="1" i="1" dirty="0" smtClean="0">
                <a:effectLst>
                  <a:outerShdw blurRad="38100" dist="38100" dir="2700000" algn="tl">
                    <a:srgbClr val="DDDDDD"/>
                  </a:outerShdw>
                </a:effectLst>
                <a:latin typeface="Times New Roman" charset="0"/>
                <a:ea typeface="Times New Roman" charset="0"/>
                <a:cs typeface="Times New Roman" charset="0"/>
              </a:rPr>
              <a:t>New </a:t>
            </a:r>
            <a:r>
              <a:rPr lang="en-US" sz="2400" b="1" i="1" dirty="0">
                <a:effectLst>
                  <a:outerShdw blurRad="38100" dist="38100" dir="2700000" algn="tl">
                    <a:srgbClr val="DDDDDD"/>
                  </a:outerShdw>
                </a:effectLst>
                <a:latin typeface="Times New Roman" charset="0"/>
                <a:ea typeface="Times New Roman" charset="0"/>
                <a:cs typeface="Times New Roman" charset="0"/>
              </a:rPr>
              <a:t>Science</a:t>
            </a:r>
          </a:p>
          <a:p>
            <a:pPr marL="231775" indent="-231775">
              <a:lnSpc>
                <a:spcPct val="85000"/>
              </a:lnSpc>
              <a:spcBef>
                <a:spcPts val="0"/>
              </a:spcBef>
              <a:spcAft>
                <a:spcPts val="800"/>
              </a:spcAft>
              <a:buFont typeface="Arial" charset="0"/>
              <a:buChar char="•"/>
              <a:defRPr/>
            </a:pPr>
            <a:r>
              <a:rPr lang="en-US" b="1" dirty="0" smtClean="0">
                <a:latin typeface="Times New Roman" charset="0"/>
                <a:ea typeface="Times New Roman" charset="0"/>
                <a:cs typeface="Times New Roman" charset="0"/>
              </a:rPr>
              <a:t>DOM plays a dual role in Hg chemistry: it reduces Hg(II) to Hg(0) but it also strongly complexes Hg, thereby affecting Hg(0) production.</a:t>
            </a:r>
          </a:p>
          <a:p>
            <a:pPr marL="231775" indent="-231775">
              <a:lnSpc>
                <a:spcPct val="85000"/>
              </a:lnSpc>
              <a:spcBef>
                <a:spcPts val="0"/>
              </a:spcBef>
              <a:spcAft>
                <a:spcPts val="800"/>
              </a:spcAft>
              <a:buFont typeface="Arial" charset="0"/>
              <a:buChar char="•"/>
              <a:defRPr/>
            </a:pPr>
            <a:r>
              <a:rPr lang="en-US" b="1" dirty="0" smtClean="0">
                <a:latin typeface="Times New Roman" charset="0"/>
                <a:ea typeface="Times New Roman" charset="0"/>
                <a:cs typeface="Times New Roman" charset="0"/>
              </a:rPr>
              <a:t>Ligand-induced oxidative complexation of Hg(0) with DOM exerts a significant control on Hg(0) oxidation and sequestration in anoxic environments.</a:t>
            </a:r>
          </a:p>
          <a:p>
            <a:pPr marL="231775" indent="-231775">
              <a:lnSpc>
                <a:spcPct val="85000"/>
              </a:lnSpc>
              <a:spcBef>
                <a:spcPts val="0"/>
              </a:spcBef>
              <a:spcAft>
                <a:spcPts val="800"/>
              </a:spcAft>
              <a:defRPr/>
            </a:pPr>
            <a:r>
              <a:rPr lang="en-US" b="1" dirty="0">
                <a:latin typeface="Times New Roman" charset="0"/>
                <a:ea typeface="Times New Roman" charset="0"/>
                <a:cs typeface="Times New Roman" charset="0"/>
              </a:rPr>
              <a:t>			</a:t>
            </a:r>
            <a:r>
              <a:rPr lang="en-US" sz="2400" b="1" i="1" dirty="0">
                <a:solidFill>
                  <a:schemeClr val="tx2"/>
                </a:solidFill>
                <a:effectLst>
                  <a:outerShdw blurRad="38100" dist="38100" dir="2700000" algn="tl">
                    <a:srgbClr val="DDDDDD"/>
                  </a:outerShdw>
                </a:effectLst>
                <a:latin typeface="Times New Roman" charset="0"/>
                <a:ea typeface="Times New Roman" charset="0"/>
                <a:cs typeface="Times New Roman" charset="0"/>
              </a:rPr>
              <a:t>Significance</a:t>
            </a:r>
          </a:p>
          <a:p>
            <a:pPr marL="231775" indent="-231775">
              <a:lnSpc>
                <a:spcPct val="85000"/>
              </a:lnSpc>
              <a:spcBef>
                <a:spcPts val="0"/>
              </a:spcBef>
              <a:spcAft>
                <a:spcPts val="800"/>
              </a:spcAft>
              <a:buFont typeface="Arial" charset="0"/>
              <a:buChar char="•"/>
              <a:defRPr/>
            </a:pPr>
            <a:r>
              <a:rPr lang="en-US" b="1" dirty="0">
                <a:latin typeface="Times New Roman" charset="0"/>
                <a:ea typeface="Times New Roman" charset="0"/>
                <a:cs typeface="Times New Roman" charset="0"/>
              </a:rPr>
              <a:t>The redox state of sulfur in </a:t>
            </a:r>
            <a:r>
              <a:rPr lang="en-US" b="1" dirty="0" smtClean="0">
                <a:latin typeface="Times New Roman" charset="0"/>
                <a:ea typeface="Times New Roman" charset="0"/>
                <a:cs typeface="Times New Roman" charset="0"/>
              </a:rPr>
              <a:t>DOM and the </a:t>
            </a:r>
            <a:r>
              <a:rPr lang="en-US" b="1" dirty="0" err="1" smtClean="0">
                <a:latin typeface="Times New Roman" charset="0"/>
                <a:ea typeface="Times New Roman" charset="0"/>
                <a:cs typeface="Times New Roman" charset="0"/>
              </a:rPr>
              <a:t>DOM:Hg</a:t>
            </a:r>
            <a:r>
              <a:rPr lang="en-US" b="1" dirty="0" smtClean="0">
                <a:latin typeface="Times New Roman" charset="0"/>
                <a:ea typeface="Times New Roman" charset="0"/>
                <a:cs typeface="Times New Roman" charset="0"/>
              </a:rPr>
              <a:t> ratio critically influence the transformation of Hg</a:t>
            </a:r>
            <a:r>
              <a:rPr lang="en-US" b="1" strike="sngStrike" dirty="0" smtClean="0">
                <a:latin typeface="Times New Roman" charset="0"/>
                <a:ea typeface="Times New Roman" charset="0"/>
                <a:cs typeface="Times New Roman" charset="0"/>
              </a:rPr>
              <a:t> </a:t>
            </a:r>
            <a:r>
              <a:rPr lang="en-US" b="1" dirty="0" smtClean="0">
                <a:latin typeface="Times New Roman" charset="0"/>
                <a:ea typeface="Times New Roman" charset="0"/>
                <a:cs typeface="Times New Roman" charset="0"/>
              </a:rPr>
              <a:t>and thereby, the potential microbial production of toxic </a:t>
            </a:r>
            <a:r>
              <a:rPr lang="en-US" b="1" dirty="0">
                <a:latin typeface="Times New Roman" charset="0"/>
                <a:ea typeface="Times New Roman" charset="0"/>
                <a:cs typeface="Times New Roman" charset="0"/>
              </a:rPr>
              <a:t>methylmercury (CH</a:t>
            </a:r>
            <a:r>
              <a:rPr lang="en-US" b="1" baseline="-25000" dirty="0">
                <a:latin typeface="Times New Roman" charset="0"/>
                <a:ea typeface="Times New Roman" charset="0"/>
                <a:cs typeface="Times New Roman" charset="0"/>
              </a:rPr>
              <a:t>3</a:t>
            </a:r>
            <a:r>
              <a:rPr lang="en-US" b="1" dirty="0">
                <a:latin typeface="Times New Roman" charset="0"/>
                <a:ea typeface="Times New Roman" charset="0"/>
                <a:cs typeface="Times New Roman" charset="0"/>
              </a:rPr>
              <a:t>Hg</a:t>
            </a:r>
            <a:r>
              <a:rPr lang="en-US" b="1" baseline="30000" dirty="0" smtClean="0">
                <a:latin typeface="Times New Roman" charset="0"/>
                <a:ea typeface="Times New Roman" charset="0"/>
                <a:cs typeface="Times New Roman" charset="0"/>
              </a:rPr>
              <a:t>+</a:t>
            </a:r>
            <a:r>
              <a:rPr lang="en-US" b="1" dirty="0" smtClean="0">
                <a:latin typeface="Times New Roman" charset="0"/>
                <a:ea typeface="Times New Roman" charset="0"/>
                <a:cs typeface="Times New Roman" charset="0"/>
              </a:rPr>
              <a:t>).</a:t>
            </a:r>
            <a:endParaRPr lang="en-US" b="1" dirty="0">
              <a:latin typeface="Times New Roman" charset="0"/>
              <a:ea typeface="Times New Roman" charset="0"/>
              <a:cs typeface="Times New Roman" charset="0"/>
            </a:endParaRPr>
          </a:p>
          <a:p>
            <a:pPr marL="231775" indent="-231775">
              <a:defRPr/>
            </a:pPr>
            <a:endParaRPr lang="en-US" sz="2000" b="1" dirty="0">
              <a:latin typeface="Times New Roman" charset="0"/>
              <a:ea typeface="Times New Roman" charset="0"/>
              <a:cs typeface="Times New Roman" charset="0"/>
            </a:endParaRPr>
          </a:p>
          <a:p>
            <a:pPr marL="231775" indent="-231775">
              <a:buFontTx/>
              <a:buChar char="•"/>
              <a:defRPr/>
            </a:pPr>
            <a:endParaRPr lang="en-US" sz="2000" b="1" dirty="0">
              <a:latin typeface="Times New Roman" charset="0"/>
              <a:ea typeface="Times New Roman" charset="0"/>
              <a:cs typeface="Times New Roman" charset="0"/>
            </a:endParaRPr>
          </a:p>
          <a:p>
            <a:pPr marL="231775" indent="-231775">
              <a:buFontTx/>
              <a:buChar char="•"/>
              <a:defRPr/>
            </a:pPr>
            <a:endParaRPr lang="en-US" b="1" dirty="0">
              <a:latin typeface="Calibri" charset="0"/>
            </a:endParaRPr>
          </a:p>
          <a:p>
            <a:pPr marL="231775" indent="-231775">
              <a:buFontTx/>
              <a:buChar char="•"/>
              <a:defRPr/>
            </a:pPr>
            <a:endParaRPr lang="en-US" sz="1600" b="1" dirty="0">
              <a:latin typeface="Calibri" charset="0"/>
            </a:endParaRPr>
          </a:p>
        </p:txBody>
      </p:sp>
      <p:sp>
        <p:nvSpPr>
          <p:cNvPr id="12301" name="Rectangle 13"/>
          <p:cNvSpPr>
            <a:spLocks noChangeArrowheads="1"/>
          </p:cNvSpPr>
          <p:nvPr/>
        </p:nvSpPr>
        <p:spPr bwMode="auto">
          <a:xfrm>
            <a:off x="76200" y="25400"/>
            <a:ext cx="8839200" cy="5842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sz="3200" b="1" i="1" dirty="0">
                <a:solidFill>
                  <a:schemeClr val="tx2"/>
                </a:solidFill>
                <a:effectLst>
                  <a:outerShdw blurRad="38100" dist="38100" dir="2700000" algn="tl">
                    <a:srgbClr val="000000">
                      <a:alpha val="43137"/>
                    </a:srgbClr>
                  </a:outerShdw>
                </a:effectLst>
                <a:latin typeface="Times New Roman" pitchFamily="18" charset="0"/>
                <a:ea typeface="+mn-ea"/>
                <a:cs typeface="Times New Roman" pitchFamily="18" charset="0"/>
              </a:rPr>
              <a:t>Dual Role for Organic Matter in Mercury Cycling </a:t>
            </a:r>
          </a:p>
        </p:txBody>
      </p:sp>
      <p:sp>
        <p:nvSpPr>
          <p:cNvPr id="15366" name="Text Box 18"/>
          <p:cNvSpPr txBox="1">
            <a:spLocks noChangeArrowheads="1"/>
          </p:cNvSpPr>
          <p:nvPr/>
        </p:nvSpPr>
        <p:spPr bwMode="auto">
          <a:xfrm>
            <a:off x="76200" y="6324600"/>
            <a:ext cx="9144000" cy="307975"/>
          </a:xfrm>
          <a:prstGeom prst="rect">
            <a:avLst/>
          </a:prstGeom>
          <a:noFill/>
          <a:ln w="12700">
            <a:noFill/>
            <a:miter lim="800000"/>
            <a:headEnd/>
            <a:tailEnd/>
          </a:ln>
        </p:spPr>
        <p:txBody>
          <a:bodyPr>
            <a:prstTxWarp prst="textNoShape">
              <a:avLst/>
            </a:prstTxWarp>
            <a:spAutoFit/>
          </a:bodyPr>
          <a:lstStyle/>
          <a:p>
            <a:r>
              <a:rPr lang="en-US" sz="1400" dirty="0">
                <a:latin typeface="Calibri" charset="0"/>
              </a:rPr>
              <a:t>Gu B., Y, Bian, C. L. Miller, W. Dong, X. Jiang, and L. Liang.  2011.</a:t>
            </a:r>
            <a:r>
              <a:rPr lang="en-US" sz="1400" i="1" dirty="0">
                <a:latin typeface="Calibri" charset="0"/>
              </a:rPr>
              <a:t> Proc. Natl. Acad. Sci. USA. </a:t>
            </a:r>
            <a:r>
              <a:rPr lang="en-US" sz="1400" dirty="0">
                <a:latin typeface="Calibri" charset="0"/>
              </a:rPr>
              <a:t>108, (in press).</a:t>
            </a:r>
          </a:p>
        </p:txBody>
      </p:sp>
      <p:sp>
        <p:nvSpPr>
          <p:cNvPr id="5" name="Rectangle 7"/>
          <p:cNvSpPr/>
          <p:nvPr/>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a:latin typeface="+mn-lt"/>
              <a:ea typeface="+mn-ea"/>
              <a:cs typeface="+mn-cs"/>
            </a:endParaRPr>
          </a:p>
        </p:txBody>
      </p:sp>
      <p:sp>
        <p:nvSpPr>
          <p:cNvPr id="6" name="Rectangle 8"/>
          <p:cNvSpPr/>
          <p:nvPr/>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a:latin typeface="+mn-lt"/>
              <a:ea typeface="+mn-ea"/>
              <a:cs typeface="+mn-cs"/>
            </a:endParaRPr>
          </a:p>
        </p:txBody>
      </p:sp>
      <p:sp>
        <p:nvSpPr>
          <p:cNvPr id="15369" name="Rectangle 235"/>
          <p:cNvSpPr>
            <a:spLocks noChangeArrowheads="1"/>
          </p:cNvSpPr>
          <p:nvPr/>
        </p:nvSpPr>
        <p:spPr bwMode="auto">
          <a:xfrm>
            <a:off x="2422525" y="6634163"/>
            <a:ext cx="6564313" cy="223837"/>
          </a:xfrm>
          <a:prstGeom prst="rect">
            <a:avLst/>
          </a:prstGeom>
          <a:noFill/>
          <a:ln w="9525">
            <a:noFill/>
            <a:miter lim="800000"/>
            <a:headEnd/>
            <a:tailEnd/>
          </a:ln>
        </p:spPr>
        <p:txBody>
          <a:bodyPr>
            <a:prstTxWarp prst="textNoShape">
              <a:avLst/>
            </a:prstTxWarp>
          </a:bodyPr>
          <a:lstStyle/>
          <a:p>
            <a:pPr marL="171450" indent="-171450" algn="r" eaLnBrk="0" hangingPunct="0">
              <a:lnSpc>
                <a:spcPct val="90000"/>
              </a:lnSpc>
            </a:pPr>
            <a:r>
              <a:rPr lang="en-US" sz="1200" b="1">
                <a:solidFill>
                  <a:schemeClr val="bg1"/>
                </a:solidFill>
                <a:ea typeface="Rod" charset="0"/>
                <a:cs typeface="Rod" charset="0"/>
              </a:rPr>
              <a:t>Department of Energy  •  Office of Science  •  Biological and Environmental Research</a:t>
            </a:r>
          </a:p>
        </p:txBody>
      </p:sp>
      <p:sp>
        <p:nvSpPr>
          <p:cNvPr id="15370" name="Rectangle 235"/>
          <p:cNvSpPr>
            <a:spLocks noChangeArrowheads="1"/>
          </p:cNvSpPr>
          <p:nvPr/>
        </p:nvSpPr>
        <p:spPr bwMode="auto">
          <a:xfrm>
            <a:off x="-34925" y="6646863"/>
            <a:ext cx="1481138" cy="274637"/>
          </a:xfrm>
          <a:prstGeom prst="rect">
            <a:avLst/>
          </a:prstGeom>
          <a:noFill/>
          <a:ln w="9525">
            <a:noFill/>
            <a:miter lim="800000"/>
            <a:headEnd/>
            <a:tailEnd/>
          </a:ln>
        </p:spPr>
        <p:txBody>
          <a:bodyPr>
            <a:prstTxWarp prst="textNoShape">
              <a:avLst/>
            </a:prstTxWarp>
          </a:bodyPr>
          <a:lstStyle/>
          <a:p>
            <a:pPr marL="171450" indent="-171450" eaLnBrk="0" hangingPunct="0">
              <a:lnSpc>
                <a:spcPct val="90000"/>
              </a:lnSpc>
            </a:pPr>
            <a:fld id="{E899CA3D-2143-8C46-8226-40DA010C17A8}" type="slidenum">
              <a:rPr lang="en-US" sz="1000">
                <a:solidFill>
                  <a:schemeClr val="bg1"/>
                </a:solidFill>
                <a:ea typeface="Rod" charset="0"/>
                <a:cs typeface="Rod" charset="0"/>
              </a:rPr>
              <a:pPr marL="171450" indent="-171450" eaLnBrk="0" hangingPunct="0">
                <a:lnSpc>
                  <a:spcPct val="90000"/>
                </a:lnSpc>
              </a:pPr>
              <a:t>1</a:t>
            </a:fld>
            <a:r>
              <a:rPr lang="en-US" sz="1000">
                <a:solidFill>
                  <a:schemeClr val="bg1"/>
                </a:solidFill>
                <a:ea typeface="Rod" charset="0"/>
                <a:cs typeface="Rod" charset="0"/>
              </a:rPr>
              <a:t>	 </a:t>
            </a:r>
            <a:r>
              <a:rPr lang="en-US" sz="1200" b="1">
                <a:solidFill>
                  <a:schemeClr val="bg1"/>
                </a:solidFill>
                <a:ea typeface="Rod" charset="0"/>
                <a:cs typeface="Rod" charset="0"/>
              </a:rPr>
              <a:t>BER Overview</a:t>
            </a:r>
          </a:p>
        </p:txBody>
      </p:sp>
      <p:grpSp>
        <p:nvGrpSpPr>
          <p:cNvPr id="2" name="Group 21"/>
          <p:cNvGrpSpPr>
            <a:grpSpLocks/>
          </p:cNvGrpSpPr>
          <p:nvPr/>
        </p:nvGrpSpPr>
        <p:grpSpPr bwMode="auto">
          <a:xfrm>
            <a:off x="5638800" y="3429000"/>
            <a:ext cx="3505200" cy="2628900"/>
            <a:chOff x="5638800" y="3086100"/>
            <a:chExt cx="3505200" cy="2628900"/>
          </a:xfrm>
        </p:grpSpPr>
        <p:pic>
          <p:nvPicPr>
            <p:cNvPr id="15378" name="Picture 10" descr="FIU Creek water3"/>
            <p:cNvPicPr>
              <a:picLocks noChangeAspect="1" noChangeArrowheads="1"/>
            </p:cNvPicPr>
            <p:nvPr/>
          </p:nvPicPr>
          <p:blipFill>
            <a:blip r:embed="rId3" cstate="print">
              <a:lum bright="-6000" contrast="21000"/>
            </a:blip>
            <a:srcRect/>
            <a:stretch>
              <a:fillRect/>
            </a:stretch>
          </p:blipFill>
          <p:spPr bwMode="auto">
            <a:xfrm>
              <a:off x="5638800" y="3086100"/>
              <a:ext cx="3429000" cy="2628900"/>
            </a:xfrm>
            <a:prstGeom prst="rect">
              <a:avLst/>
            </a:prstGeom>
            <a:noFill/>
            <a:ln w="9525">
              <a:noFill/>
              <a:miter lim="800000"/>
              <a:headEnd/>
              <a:tailEnd/>
            </a:ln>
          </p:spPr>
        </p:pic>
        <p:sp>
          <p:nvSpPr>
            <p:cNvPr id="21" name="TextBox 20"/>
            <p:cNvSpPr txBox="1"/>
            <p:nvPr/>
          </p:nvSpPr>
          <p:spPr>
            <a:xfrm>
              <a:off x="5638800" y="4724400"/>
              <a:ext cx="3505200" cy="954107"/>
            </a:xfrm>
            <a:prstGeom prst="rect">
              <a:avLst/>
            </a:prstGeom>
            <a:noFill/>
            <a:ln>
              <a:noFill/>
            </a:ln>
          </p:spPr>
          <p:style>
            <a:lnRef idx="3">
              <a:schemeClr val="lt1"/>
            </a:lnRef>
            <a:fillRef idx="1">
              <a:schemeClr val="accent5"/>
            </a:fillRef>
            <a:effectRef idx="1">
              <a:schemeClr val="accent5"/>
            </a:effectRef>
            <a:fontRef idx="minor">
              <a:schemeClr val="lt1"/>
            </a:fontRef>
          </p:style>
          <p:txBody>
            <a:bodyPr>
              <a:spAutoFit/>
            </a:bodyPr>
            <a:lstStyle/>
            <a:p>
              <a:pPr fontAlgn="auto">
                <a:spcBef>
                  <a:spcPts val="0"/>
                </a:spcBef>
                <a:spcAft>
                  <a:spcPts val="0"/>
                </a:spcAft>
                <a:defRPr/>
              </a:pPr>
              <a:r>
                <a:rPr lang="en-US" sz="1400" dirty="0" smtClean="0">
                  <a:solidFill>
                    <a:srgbClr val="FFFF00"/>
                  </a:solidFill>
                </a:rPr>
                <a:t>Depending on the sulfur </a:t>
              </a:r>
              <a:r>
                <a:rPr lang="en-US" sz="1400" dirty="0" err="1" smtClean="0">
                  <a:solidFill>
                    <a:srgbClr val="FFFF00"/>
                  </a:solidFill>
                </a:rPr>
                <a:t>redox</a:t>
              </a:r>
              <a:r>
                <a:rPr lang="en-US" sz="1400" dirty="0" smtClean="0">
                  <a:solidFill>
                    <a:srgbClr val="FFFF00"/>
                  </a:solidFill>
                </a:rPr>
                <a:t> state:</a:t>
              </a:r>
              <a:endParaRPr lang="en-US" sz="1400" dirty="0">
                <a:solidFill>
                  <a:srgbClr val="FFFF00"/>
                </a:solidFill>
              </a:endParaRPr>
            </a:p>
            <a:p>
              <a:pPr fontAlgn="auto">
                <a:spcBef>
                  <a:spcPts val="0"/>
                </a:spcBef>
                <a:spcAft>
                  <a:spcPts val="0"/>
                </a:spcAft>
                <a:defRPr/>
              </a:pPr>
              <a:r>
                <a:rPr lang="en-US" sz="1400" dirty="0">
                  <a:solidFill>
                    <a:srgbClr val="FFFF00"/>
                  </a:solidFill>
                </a:rPr>
                <a:t>2</a:t>
              </a:r>
              <a:r>
                <a:rPr lang="en-US" sz="1400" b="1" dirty="0">
                  <a:solidFill>
                    <a:srgbClr val="FFFF00"/>
                  </a:solidFill>
                </a:rPr>
                <a:t>R–SH + Hg(0)</a:t>
              </a:r>
              <a:r>
                <a:rPr lang="en-US" sz="1400" dirty="0">
                  <a:solidFill>
                    <a:srgbClr val="FFFF00"/>
                  </a:solidFill>
                </a:rPr>
                <a:t> </a:t>
              </a:r>
              <a:r>
                <a:rPr lang="en-US" sz="1400" dirty="0">
                  <a:solidFill>
                    <a:srgbClr val="FFFF00"/>
                  </a:solidFill>
                  <a:sym typeface="Wingdings" pitchFamily="2" charset="2"/>
                </a:rPr>
                <a:t></a:t>
              </a:r>
              <a:r>
                <a:rPr lang="en-US" sz="1400" b="1" dirty="0">
                  <a:solidFill>
                    <a:srgbClr val="FFFF00"/>
                  </a:solidFill>
                </a:rPr>
                <a:t>R–S–Hg(II)–S–R + </a:t>
              </a:r>
              <a:r>
                <a:rPr lang="en-US" sz="1400" dirty="0">
                  <a:solidFill>
                    <a:srgbClr val="FFFF00"/>
                  </a:solidFill>
                </a:rPr>
                <a:t>2</a:t>
              </a:r>
              <a:r>
                <a:rPr lang="en-US" sz="1400" b="1" dirty="0">
                  <a:solidFill>
                    <a:srgbClr val="FFFF00"/>
                  </a:solidFill>
                </a:rPr>
                <a:t>H</a:t>
              </a:r>
              <a:r>
                <a:rPr lang="en-US" sz="1400" b="1" baseline="30000" dirty="0">
                  <a:solidFill>
                    <a:srgbClr val="FFFF00"/>
                  </a:solidFill>
                </a:rPr>
                <a:t>+</a:t>
              </a:r>
              <a:r>
                <a:rPr lang="en-US" sz="1400" b="1" dirty="0">
                  <a:solidFill>
                    <a:srgbClr val="FFFF00"/>
                  </a:solidFill>
                </a:rPr>
                <a:t> + </a:t>
              </a:r>
              <a:r>
                <a:rPr lang="en-US" sz="1400" dirty="0">
                  <a:solidFill>
                    <a:srgbClr val="FFFF00"/>
                  </a:solidFill>
                </a:rPr>
                <a:t>2</a:t>
              </a:r>
              <a:r>
                <a:rPr lang="en-US" sz="1400" b="1" dirty="0">
                  <a:solidFill>
                    <a:srgbClr val="FFFF00"/>
                  </a:solidFill>
                </a:rPr>
                <a:t>e</a:t>
              </a:r>
              <a:r>
                <a:rPr lang="en-US" sz="1400" baseline="30000" dirty="0">
                  <a:solidFill>
                    <a:srgbClr val="FFFF00"/>
                  </a:solidFill>
                </a:rPr>
                <a:t>-</a:t>
              </a:r>
            </a:p>
            <a:p>
              <a:pPr fontAlgn="auto">
                <a:spcBef>
                  <a:spcPts val="0"/>
                </a:spcBef>
                <a:spcAft>
                  <a:spcPts val="0"/>
                </a:spcAft>
                <a:defRPr/>
              </a:pPr>
              <a:r>
                <a:rPr lang="en-US" sz="1400" dirty="0">
                  <a:solidFill>
                    <a:srgbClr val="FFFF00"/>
                  </a:solidFill>
                </a:rPr>
                <a:t>or</a:t>
              </a:r>
            </a:p>
            <a:p>
              <a:pPr fontAlgn="auto">
                <a:spcBef>
                  <a:spcPts val="0"/>
                </a:spcBef>
                <a:spcAft>
                  <a:spcPts val="0"/>
                </a:spcAft>
                <a:defRPr/>
              </a:pPr>
              <a:r>
                <a:rPr lang="en-US" sz="1400" b="1" dirty="0">
                  <a:solidFill>
                    <a:srgbClr val="FFFF00"/>
                  </a:solidFill>
                </a:rPr>
                <a:t>R–S–S–R’ + Hg(0) </a:t>
              </a:r>
              <a:r>
                <a:rPr lang="en-US" sz="1400" b="1" dirty="0">
                  <a:solidFill>
                    <a:srgbClr val="FFFF00"/>
                  </a:solidFill>
                  <a:sym typeface="Wingdings" pitchFamily="2" charset="2"/>
                </a:rPr>
                <a:t></a:t>
              </a:r>
              <a:r>
                <a:rPr lang="en-US" sz="1400" b="1" dirty="0">
                  <a:solidFill>
                    <a:srgbClr val="FFFF00"/>
                  </a:solidFill>
                </a:rPr>
                <a:t>R–S–Hg(II)–S–R’</a:t>
              </a:r>
              <a:r>
                <a:rPr lang="en-US" sz="1400" dirty="0">
                  <a:solidFill>
                    <a:srgbClr val="FFFF00"/>
                  </a:solidFill>
                </a:rPr>
                <a:t>	</a:t>
              </a:r>
            </a:p>
          </p:txBody>
        </p:sp>
      </p:grpSp>
      <p:grpSp>
        <p:nvGrpSpPr>
          <p:cNvPr id="3" name="Group 24"/>
          <p:cNvGrpSpPr>
            <a:grpSpLocks/>
          </p:cNvGrpSpPr>
          <p:nvPr/>
        </p:nvGrpSpPr>
        <p:grpSpPr bwMode="auto">
          <a:xfrm>
            <a:off x="5644055" y="747713"/>
            <a:ext cx="3423745" cy="2563046"/>
            <a:chOff x="5943600" y="595312"/>
            <a:chExt cx="3124200" cy="2300288"/>
          </a:xfrm>
        </p:grpSpPr>
        <p:sp>
          <p:nvSpPr>
            <p:cNvPr id="24" name="Rectangle 23"/>
            <p:cNvSpPr/>
            <p:nvPr/>
          </p:nvSpPr>
          <p:spPr>
            <a:xfrm>
              <a:off x="5943600" y="609599"/>
              <a:ext cx="3124200" cy="2286001"/>
            </a:xfrm>
            <a:prstGeom prst="rect">
              <a:avLst/>
            </a:prstGeom>
            <a:solidFill>
              <a:schemeClr val="accent3">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374" name="Picture 13"/>
            <p:cNvPicPr>
              <a:picLocks noChangeAspect="1" noChangeArrowheads="1"/>
            </p:cNvPicPr>
            <p:nvPr/>
          </p:nvPicPr>
          <p:blipFill>
            <a:blip r:embed="rId4" cstate="print"/>
            <a:srcRect l="10695" t="17711" r="21176" b="12996"/>
            <a:stretch>
              <a:fillRect/>
            </a:stretch>
          </p:blipFill>
          <p:spPr bwMode="auto">
            <a:xfrm>
              <a:off x="6132890" y="595312"/>
              <a:ext cx="2858710" cy="2063467"/>
            </a:xfrm>
            <a:prstGeom prst="rect">
              <a:avLst/>
            </a:prstGeom>
            <a:noFill/>
            <a:ln w="9525">
              <a:noFill/>
              <a:miter lim="800000"/>
              <a:headEnd/>
              <a:tailEnd/>
            </a:ln>
          </p:spPr>
        </p:pic>
        <p:sp>
          <p:nvSpPr>
            <p:cNvPr id="15375" name="Text Box 20"/>
            <p:cNvSpPr txBox="1">
              <a:spLocks noChangeArrowheads="1"/>
            </p:cNvSpPr>
            <p:nvPr/>
          </p:nvSpPr>
          <p:spPr bwMode="auto">
            <a:xfrm rot="-5400000">
              <a:off x="5316171" y="1313229"/>
              <a:ext cx="1591660" cy="336802"/>
            </a:xfrm>
            <a:prstGeom prst="rect">
              <a:avLst/>
            </a:prstGeom>
            <a:noFill/>
            <a:ln w="9525">
              <a:noFill/>
              <a:miter lim="800000"/>
              <a:headEnd/>
              <a:tailEnd/>
            </a:ln>
          </p:spPr>
          <p:txBody>
            <a:bodyPr wrap="none">
              <a:prstTxWarp prst="textNoShape">
                <a:avLst/>
              </a:prstTxWarp>
              <a:spAutoFit/>
            </a:bodyPr>
            <a:lstStyle/>
            <a:p>
              <a:r>
                <a:rPr lang="en-US" sz="1100" b="1">
                  <a:latin typeface="Calibri" charset="0"/>
                </a:rPr>
                <a:t>Hg(II) reduced (%)</a:t>
              </a:r>
            </a:p>
          </p:txBody>
        </p:sp>
        <p:sp>
          <p:nvSpPr>
            <p:cNvPr id="15376" name="Text Box 21"/>
            <p:cNvSpPr txBox="1">
              <a:spLocks noChangeArrowheads="1"/>
            </p:cNvSpPr>
            <p:nvPr/>
          </p:nvSpPr>
          <p:spPr bwMode="auto">
            <a:xfrm>
              <a:off x="6934201" y="2594524"/>
              <a:ext cx="1828799" cy="261610"/>
            </a:xfrm>
            <a:prstGeom prst="rect">
              <a:avLst/>
            </a:prstGeom>
            <a:noFill/>
            <a:ln w="9525">
              <a:noFill/>
              <a:miter lim="800000"/>
              <a:headEnd/>
              <a:tailEnd/>
            </a:ln>
          </p:spPr>
          <p:txBody>
            <a:bodyPr>
              <a:prstTxWarp prst="textNoShape">
                <a:avLst/>
              </a:prstTxWarp>
              <a:spAutoFit/>
            </a:bodyPr>
            <a:lstStyle/>
            <a:p>
              <a:r>
                <a:rPr lang="en-US" sz="1100" b="1">
                  <a:latin typeface="Calibri" charset="0"/>
                </a:rPr>
                <a:t>Humics in solution (mg/L)</a:t>
              </a:r>
            </a:p>
          </p:txBody>
        </p:sp>
        <p:sp>
          <p:nvSpPr>
            <p:cNvPr id="15377" name="Text Box 21"/>
            <p:cNvSpPr txBox="1">
              <a:spLocks noChangeArrowheads="1"/>
            </p:cNvSpPr>
            <p:nvPr/>
          </p:nvSpPr>
          <p:spPr bwMode="auto">
            <a:xfrm>
              <a:off x="7239000" y="972979"/>
              <a:ext cx="1828799" cy="246221"/>
            </a:xfrm>
            <a:prstGeom prst="rect">
              <a:avLst/>
            </a:prstGeom>
            <a:noFill/>
            <a:ln w="9525">
              <a:noFill/>
              <a:miter lim="800000"/>
              <a:headEnd/>
              <a:tailEnd/>
            </a:ln>
          </p:spPr>
          <p:txBody>
            <a:bodyPr>
              <a:prstTxWarp prst="textNoShape">
                <a:avLst/>
              </a:prstTxWarp>
              <a:spAutoFit/>
            </a:bodyPr>
            <a:lstStyle/>
            <a:p>
              <a:r>
                <a:rPr lang="en-US" sz="1000" b="1">
                  <a:latin typeface="Calibri" charset="0"/>
                </a:rPr>
                <a:t>Initial Hg(II)=10 nM</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266</Words>
  <Application>Microsoft Office PowerPoint</Application>
  <PresentationFormat>On-screen Show (4:3)</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US Department of Energy (SC)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Anderson</dc:creator>
  <cp:lastModifiedBy>2ll</cp:lastModifiedBy>
  <cp:revision>4</cp:revision>
  <dcterms:created xsi:type="dcterms:W3CDTF">2011-01-07T22:58:19Z</dcterms:created>
  <dcterms:modified xsi:type="dcterms:W3CDTF">2011-01-13T13:59:09Z</dcterms:modified>
</cp:coreProperties>
</file>